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72" r:id="rId4"/>
    <p:sldId id="263" r:id="rId5"/>
    <p:sldId id="265" r:id="rId6"/>
    <p:sldId id="260" r:id="rId7"/>
    <p:sldId id="273" r:id="rId8"/>
    <p:sldId id="266" r:id="rId9"/>
    <p:sldId id="267" r:id="rId10"/>
    <p:sldId id="269" r:id="rId11"/>
    <p:sldId id="268" r:id="rId12"/>
    <p:sldId id="270" r:id="rId13"/>
    <p:sldId id="275" r:id="rId14"/>
    <p:sldId id="262" r:id="rId1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AADC"/>
    <a:srgbClr val="FF7E79"/>
    <a:srgbClr val="C909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21"/>
    <p:restoredTop sz="95934"/>
  </p:normalViewPr>
  <p:slideViewPr>
    <p:cSldViewPr snapToGrid="0" snapToObjects="1" showGuides="1">
      <p:cViewPr varScale="1">
        <p:scale>
          <a:sx n="121" d="100"/>
          <a:sy n="121" d="100"/>
        </p:scale>
        <p:origin x="1568" y="168"/>
      </p:cViewPr>
      <p:guideLst>
        <p:guide orient="horz" pos="2183"/>
        <p:guide pos="28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28923-2215-3B40-AA9F-E805B96B1B59}" type="datetimeFigureOut">
              <a:rPr lang="fr-FR" smtClean="0"/>
              <a:t>27/08/2024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074C9-BFD5-6A4C-AE68-2C3E08FFF6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0254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28923-2215-3B40-AA9F-E805B96B1B59}" type="datetimeFigureOut">
              <a:rPr lang="fr-FR" smtClean="0"/>
              <a:t>27/08/2024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074C9-BFD5-6A4C-AE68-2C3E08FFF6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3229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28923-2215-3B40-AA9F-E805B96B1B59}" type="datetimeFigureOut">
              <a:rPr lang="fr-FR" smtClean="0"/>
              <a:t>27/08/2024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074C9-BFD5-6A4C-AE68-2C3E08FFF6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7101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28923-2215-3B40-AA9F-E805B96B1B59}" type="datetimeFigureOut">
              <a:rPr lang="fr-FR" smtClean="0"/>
              <a:t>27/08/2024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074C9-BFD5-6A4C-AE68-2C3E08FFF6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9883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28923-2215-3B40-AA9F-E805B96B1B59}" type="datetimeFigureOut">
              <a:rPr lang="fr-FR" smtClean="0"/>
              <a:t>27/08/2024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074C9-BFD5-6A4C-AE68-2C3E08FFF6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4775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28923-2215-3B40-AA9F-E805B96B1B59}" type="datetimeFigureOut">
              <a:rPr lang="fr-FR" smtClean="0"/>
              <a:t>27/08/2024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074C9-BFD5-6A4C-AE68-2C3E08FFF6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196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28923-2215-3B40-AA9F-E805B96B1B59}" type="datetimeFigureOut">
              <a:rPr lang="fr-FR" smtClean="0"/>
              <a:t>27/08/2024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074C9-BFD5-6A4C-AE68-2C3E08FFF6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493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28923-2215-3B40-AA9F-E805B96B1B59}" type="datetimeFigureOut">
              <a:rPr lang="fr-FR" smtClean="0"/>
              <a:t>27/08/2024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074C9-BFD5-6A4C-AE68-2C3E08FFF6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6956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28923-2215-3B40-AA9F-E805B96B1B59}" type="datetimeFigureOut">
              <a:rPr lang="fr-FR" smtClean="0"/>
              <a:t>27/08/2024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074C9-BFD5-6A4C-AE68-2C3E08FFF6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3786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28923-2215-3B40-AA9F-E805B96B1B59}" type="datetimeFigureOut">
              <a:rPr lang="fr-FR" smtClean="0"/>
              <a:t>27/08/2024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074C9-BFD5-6A4C-AE68-2C3E08FFF6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5578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28923-2215-3B40-AA9F-E805B96B1B59}" type="datetimeFigureOut">
              <a:rPr lang="fr-FR" smtClean="0"/>
              <a:t>27/08/2024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074C9-BFD5-6A4C-AE68-2C3E08FFF6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2195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28923-2215-3B40-AA9F-E805B96B1B59}" type="datetimeFigureOut">
              <a:rPr lang="fr-FR" smtClean="0"/>
              <a:t>27/08/2024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074C9-BFD5-6A4C-AE68-2C3E08FFF6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5712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10" Type="http://schemas.openxmlformats.org/officeDocument/2006/relationships/hyperlink" Target="https://double-cursus-sante-sciences.umontpellier.fr/" TargetMode="External"/><Relationship Id="rId4" Type="http://schemas.openxmlformats.org/officeDocument/2006/relationships/image" Target="../media/image3.tiff"/><Relationship Id="rId9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hyperlink" Target="https://www.cell.com/cell-reports/hom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lifesciences.org/" TargetMode="External"/><Relationship Id="rId5" Type="http://schemas.openxmlformats.org/officeDocument/2006/relationships/hyperlink" Target="https://www.nature.com/ncomms/" TargetMode="External"/><Relationship Id="rId4" Type="http://schemas.openxmlformats.org/officeDocument/2006/relationships/hyperlink" Target="https://journals.plos.org/plosbiology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hyperlink" Target="https://double-cursus-sante-sciences.umontpellier.fr/candidatur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hyperlink" Target="https://double-cursus-sante-sciences.umontpellier.fr/candidatur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o-villard@chu-montpellier.fr" TargetMode="External"/><Relationship Id="rId5" Type="http://schemas.openxmlformats.org/officeDocument/2006/relationships/hyperlink" Target="mailto:vivien.szabo@igf.cnrs.fr" TargetMode="External"/><Relationship Id="rId4" Type="http://schemas.openxmlformats.org/officeDocument/2006/relationships/hyperlink" Target="mailto:fatima.el-bechari@umontpellier.fr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mailto:jean-philippe.pin@igf.cnrs.fr" TargetMode="External"/><Relationship Id="rId3" Type="http://schemas.openxmlformats.org/officeDocument/2006/relationships/image" Target="../media/image2.tiff"/><Relationship Id="rId7" Type="http://schemas.openxmlformats.org/officeDocument/2006/relationships/hyperlink" Target="mailto:stephan.matecki@umontpellier.fr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fatima.el-bechari@umontpellier.fr" TargetMode="External"/><Relationship Id="rId5" Type="http://schemas.openxmlformats.org/officeDocument/2006/relationships/hyperlink" Target="https://double-cursus-sante-sciences.umontpellier.fr/" TargetMode="External"/><Relationship Id="rId10" Type="http://schemas.openxmlformats.org/officeDocument/2006/relationships/hyperlink" Target="mailto:o-villard@chu-montpellier.fr" TargetMode="External"/><Relationship Id="rId4" Type="http://schemas.openxmlformats.org/officeDocument/2006/relationships/image" Target="../media/image15.tiff"/><Relationship Id="rId9" Type="http://schemas.openxmlformats.org/officeDocument/2006/relationships/hyperlink" Target="mailto:vivien.szabo@igf.cnrs.fr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double-cursus-sante-sciences.umontpellier.fr/" TargetMode="External"/><Relationship Id="rId4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51FFE6B-B863-C24D-801B-B66595C74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37" y="175678"/>
            <a:ext cx="2553644" cy="130519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5E9F6B8-EF8F-C942-9FC9-97CAB797D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827" y="312357"/>
            <a:ext cx="2063673" cy="103183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14E45E4-6F4D-9547-BE88-67BDCEAEE6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7110" y="5907614"/>
            <a:ext cx="1796143" cy="89807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60111B6-2806-D746-B4FA-869074BB67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337" r="19337"/>
          <a:stretch/>
        </p:blipFill>
        <p:spPr>
          <a:xfrm>
            <a:off x="5671603" y="5861956"/>
            <a:ext cx="967921" cy="109000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C4194DD-1E2D-D446-A2B6-E6EE129E07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9250" y="5861956"/>
            <a:ext cx="952001" cy="95200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C4A9A75-81B6-5D42-B3F0-F479922F1E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5928" y="5907614"/>
            <a:ext cx="898072" cy="89807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9D5145F-45AB-D445-AB07-0C7FAA88FC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3554" y="5959928"/>
            <a:ext cx="1221505" cy="73290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36CF433-AC3A-C94F-B7ED-6E8F302E5850}"/>
              </a:ext>
            </a:extLst>
          </p:cNvPr>
          <p:cNvSpPr txBox="1"/>
          <p:nvPr/>
        </p:nvSpPr>
        <p:spPr>
          <a:xfrm>
            <a:off x="-6387" y="2104198"/>
            <a:ext cx="9144000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Présentation Double Cursus Rabelais </a:t>
            </a:r>
          </a:p>
          <a:p>
            <a:pPr algn="ctr"/>
            <a:r>
              <a:rPr lang="fr-FR" sz="3600" b="1" dirty="0"/>
              <a:t>Sciences-Santé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78FF6489-36B8-514E-B0E8-5591870929E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143" t="22342" r="6139" b="26221"/>
          <a:stretch/>
        </p:blipFill>
        <p:spPr>
          <a:xfrm>
            <a:off x="0" y="5959928"/>
            <a:ext cx="2432958" cy="793445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04AA29F8-FB24-5840-8397-02CCA4D60EF1}"/>
              </a:ext>
            </a:extLst>
          </p:cNvPr>
          <p:cNvSpPr txBox="1"/>
          <p:nvPr/>
        </p:nvSpPr>
        <p:spPr>
          <a:xfrm>
            <a:off x="2775481" y="3734196"/>
            <a:ext cx="3580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Lundi 19 août 2024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418CAE6-DA15-2940-9123-2FB777E9ECC3}"/>
              </a:ext>
            </a:extLst>
          </p:cNvPr>
          <p:cNvSpPr/>
          <p:nvPr/>
        </p:nvSpPr>
        <p:spPr>
          <a:xfrm>
            <a:off x="0" y="4533197"/>
            <a:ext cx="91503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hlinkClick r:id="rId10"/>
              </a:rPr>
              <a:t>https://double-cursus-sante-sciences.umontpellier.fr/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6705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FCFE48-CFDC-9644-871D-BD64DBB4E904}"/>
              </a:ext>
            </a:extLst>
          </p:cNvPr>
          <p:cNvSpPr/>
          <p:nvPr/>
        </p:nvSpPr>
        <p:spPr>
          <a:xfrm>
            <a:off x="1" y="0"/>
            <a:ext cx="9144000" cy="7021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AE34F9F-64DF-CA46-9A98-B75436DAE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9" y="26487"/>
            <a:ext cx="1289957" cy="65931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E923B3D-12B2-9548-8392-ED9718D6A048}"/>
              </a:ext>
            </a:extLst>
          </p:cNvPr>
          <p:cNvSpPr txBox="1"/>
          <p:nvPr/>
        </p:nvSpPr>
        <p:spPr>
          <a:xfrm>
            <a:off x="0" y="13655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Dossier de candidature DC Rabelais et Ecole Inserm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2086F9C-04B5-1448-BEB5-FF996511E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012" y="64138"/>
            <a:ext cx="1147689" cy="5738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3CF67E-8B64-8540-A3B4-3A408C6194ED}"/>
              </a:ext>
            </a:extLst>
          </p:cNvPr>
          <p:cNvSpPr txBox="1"/>
          <p:nvPr/>
        </p:nvSpPr>
        <p:spPr>
          <a:xfrm>
            <a:off x="-36512" y="920012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Lettre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de motivation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867F02-33D5-504A-8128-AF385975A9A5}"/>
              </a:ext>
            </a:extLst>
          </p:cNvPr>
          <p:cNvSpPr/>
          <p:nvPr/>
        </p:nvSpPr>
        <p:spPr>
          <a:xfrm>
            <a:off x="383618" y="1599560"/>
            <a:ext cx="830374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Intérêt</a:t>
            </a:r>
            <a:r>
              <a:rPr lang="en-US" b="1" dirty="0"/>
              <a:t> pour la recherche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Origine</a:t>
            </a:r>
            <a:r>
              <a:rPr lang="en-US" dirty="0"/>
              <a:t> de </a:t>
            </a:r>
            <a:r>
              <a:rPr lang="en-US" dirty="0" err="1"/>
              <a:t>cet</a:t>
            </a:r>
            <a:r>
              <a:rPr lang="en-US" dirty="0"/>
              <a:t> </a:t>
            </a:r>
            <a:r>
              <a:rPr lang="en-US" dirty="0" err="1"/>
              <a:t>intérêt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Eventuelle</a:t>
            </a:r>
            <a:r>
              <a:rPr lang="en-US" dirty="0"/>
              <a:t> projection dans un métier de </a:t>
            </a:r>
            <a:r>
              <a:rPr lang="en-US" dirty="0" err="1"/>
              <a:t>chercheur</a:t>
            </a:r>
            <a:endParaRPr lang="en-US" dirty="0"/>
          </a:p>
          <a:p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Exemples</a:t>
            </a:r>
            <a:r>
              <a:rPr lang="en-US" b="1" dirty="0"/>
              <a:t> </a:t>
            </a:r>
            <a:r>
              <a:rPr lang="en-US" b="1" dirty="0" err="1"/>
              <a:t>d’engagement</a:t>
            </a:r>
            <a:r>
              <a:rPr lang="en-US" b="1" dirty="0"/>
              <a:t> dans </a:t>
            </a:r>
            <a:r>
              <a:rPr lang="en-US" b="1" dirty="0" err="1"/>
              <a:t>cette</a:t>
            </a:r>
            <a:r>
              <a:rPr lang="en-US" b="1" dirty="0"/>
              <a:t> </a:t>
            </a:r>
            <a:r>
              <a:rPr lang="en-US" b="1" dirty="0" err="1"/>
              <a:t>voie</a:t>
            </a:r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Stage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laboratoire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Lectures (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exemples</a:t>
            </a:r>
            <a:r>
              <a:rPr lang="en-US" dirty="0"/>
              <a:t> précis)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Engagement associative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Capacité de mener plusieurs fronts à la fois…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Cursus multiples….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Sport/musique/art/…….</a:t>
            </a:r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15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FCFE48-CFDC-9644-871D-BD64DBB4E904}"/>
              </a:ext>
            </a:extLst>
          </p:cNvPr>
          <p:cNvSpPr/>
          <p:nvPr/>
        </p:nvSpPr>
        <p:spPr>
          <a:xfrm>
            <a:off x="1" y="0"/>
            <a:ext cx="9144000" cy="7021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AE34F9F-64DF-CA46-9A98-B75436DAE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9" y="26487"/>
            <a:ext cx="1289957" cy="65931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E923B3D-12B2-9548-8392-ED9718D6A048}"/>
              </a:ext>
            </a:extLst>
          </p:cNvPr>
          <p:cNvSpPr txBox="1"/>
          <p:nvPr/>
        </p:nvSpPr>
        <p:spPr>
          <a:xfrm>
            <a:off x="0" y="13655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Dossier de candidature DC Rabelais et Ecole Inserm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2086F9C-04B5-1448-BEB5-FF996511E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012" y="64138"/>
            <a:ext cx="1147689" cy="5738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3CF67E-8B64-8540-A3B4-3A408C6194ED}"/>
              </a:ext>
            </a:extLst>
          </p:cNvPr>
          <p:cNvSpPr txBox="1"/>
          <p:nvPr/>
        </p:nvSpPr>
        <p:spPr>
          <a:xfrm>
            <a:off x="-36512" y="920012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Analyse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d’article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867F02-33D5-504A-8128-AF385975A9A5}"/>
              </a:ext>
            </a:extLst>
          </p:cNvPr>
          <p:cNvSpPr/>
          <p:nvPr/>
        </p:nvSpPr>
        <p:spPr>
          <a:xfrm>
            <a:off x="383618" y="1599560"/>
            <a:ext cx="830374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Choix d’un Article Original </a:t>
            </a:r>
            <a:r>
              <a:rPr lang="en-US" dirty="0" err="1"/>
              <a:t>scientifique</a:t>
            </a:r>
            <a:r>
              <a:rPr lang="en-US" dirty="0"/>
              <a:t> : </a:t>
            </a:r>
          </a:p>
          <a:p>
            <a:r>
              <a:rPr lang="en-US" dirty="0"/>
              <a:t>	-  </a:t>
            </a:r>
            <a:r>
              <a:rPr lang="en-US" dirty="0">
                <a:hlinkClick r:id="rId4"/>
              </a:rPr>
              <a:t>https://journals.plos.org/plosbiology/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	- </a:t>
            </a:r>
            <a:r>
              <a:rPr lang="en-US" dirty="0">
                <a:hlinkClick r:id="rId5"/>
              </a:rPr>
              <a:t>https://www.nature.com/ncomms/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	- </a:t>
            </a:r>
            <a:r>
              <a:rPr lang="en-US" dirty="0">
                <a:hlinkClick r:id="rId6"/>
              </a:rPr>
              <a:t>https://elifesciences.org/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	- </a:t>
            </a:r>
            <a:r>
              <a:rPr lang="en-US" dirty="0">
                <a:hlinkClick r:id="rId7"/>
              </a:rPr>
              <a:t>https://www.cell.com/cell-reports/home</a:t>
            </a:r>
            <a:r>
              <a:rPr lang="en-US" dirty="0"/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Séances </a:t>
            </a:r>
            <a:r>
              <a:rPr lang="en-US" dirty="0" err="1"/>
              <a:t>pédagogiques</a:t>
            </a:r>
            <a:r>
              <a:rPr lang="en-US" dirty="0"/>
              <a:t> pour </a:t>
            </a:r>
            <a:r>
              <a:rPr lang="en-US" dirty="0" err="1"/>
              <a:t>analyser</a:t>
            </a:r>
            <a:r>
              <a:rPr lang="en-US" dirty="0"/>
              <a:t> un article </a:t>
            </a:r>
            <a:r>
              <a:rPr lang="en-US" dirty="0" err="1"/>
              <a:t>scientifque</a:t>
            </a:r>
            <a:endParaRPr lang="en-US" b="1" dirty="0">
              <a:solidFill>
                <a:srgbClr val="C0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Présentielles</a:t>
            </a:r>
            <a:r>
              <a:rPr lang="en-US" dirty="0"/>
              <a:t> et </a:t>
            </a:r>
            <a:r>
              <a:rPr lang="en-US" dirty="0" err="1"/>
              <a:t>virtuelles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Par </a:t>
            </a:r>
            <a:r>
              <a:rPr lang="en-US" dirty="0" err="1"/>
              <a:t>l’équipe</a:t>
            </a:r>
            <a:r>
              <a:rPr lang="en-US" dirty="0"/>
              <a:t> </a:t>
            </a:r>
            <a:r>
              <a:rPr lang="en-US" dirty="0" err="1"/>
              <a:t>pédagogique</a:t>
            </a:r>
            <a:r>
              <a:rPr lang="en-US" dirty="0"/>
              <a:t> du Double Cursus Rabelais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Accompagnement</a:t>
            </a:r>
            <a:r>
              <a:rPr lang="en-US" dirty="0"/>
              <a:t> par un </a:t>
            </a:r>
            <a:r>
              <a:rPr lang="en-US" dirty="0" err="1"/>
              <a:t>tuteur</a:t>
            </a:r>
            <a:r>
              <a:rPr lang="en-US" dirty="0"/>
              <a:t> </a:t>
            </a:r>
            <a:r>
              <a:rPr lang="en-US" dirty="0" err="1"/>
              <a:t>scientifique</a:t>
            </a:r>
            <a:r>
              <a:rPr lang="en-US" dirty="0"/>
              <a:t> local</a:t>
            </a:r>
          </a:p>
        </p:txBody>
      </p:sp>
    </p:spTree>
    <p:extLst>
      <p:ext uri="{BB962C8B-B14F-4D97-AF65-F5344CB8AC3E}">
        <p14:creationId xmlns:p14="http://schemas.microsoft.com/office/powerpoint/2010/main" val="1965726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FCFE48-CFDC-9644-871D-BD64DBB4E904}"/>
              </a:ext>
            </a:extLst>
          </p:cNvPr>
          <p:cNvSpPr/>
          <p:nvPr/>
        </p:nvSpPr>
        <p:spPr>
          <a:xfrm>
            <a:off x="1" y="0"/>
            <a:ext cx="9144000" cy="7021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AE34F9F-64DF-CA46-9A98-B75436DAE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9" y="26487"/>
            <a:ext cx="1289957" cy="65931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E923B3D-12B2-9548-8392-ED9718D6A048}"/>
              </a:ext>
            </a:extLst>
          </p:cNvPr>
          <p:cNvSpPr txBox="1"/>
          <p:nvPr/>
        </p:nvSpPr>
        <p:spPr>
          <a:xfrm>
            <a:off x="0" y="13655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Dossier de candidature DC Rabelais et Ecole Inserm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2086F9C-04B5-1448-BEB5-FF996511E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012" y="64138"/>
            <a:ext cx="1147689" cy="5738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3CF67E-8B64-8540-A3B4-3A408C6194ED}"/>
              </a:ext>
            </a:extLst>
          </p:cNvPr>
          <p:cNvSpPr txBox="1"/>
          <p:nvPr/>
        </p:nvSpPr>
        <p:spPr>
          <a:xfrm>
            <a:off x="-36512" y="920012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Déroulement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de la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préparation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des dossiers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867F02-33D5-504A-8128-AF385975A9A5}"/>
              </a:ext>
            </a:extLst>
          </p:cNvPr>
          <p:cNvSpPr/>
          <p:nvPr/>
        </p:nvSpPr>
        <p:spPr>
          <a:xfrm>
            <a:off x="383617" y="1599560"/>
            <a:ext cx="872386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C00000"/>
                </a:solidFill>
              </a:rPr>
              <a:t>Préparation</a:t>
            </a:r>
            <a:r>
              <a:rPr lang="en-US" b="1" dirty="0">
                <a:solidFill>
                  <a:srgbClr val="C00000"/>
                </a:solidFill>
              </a:rPr>
              <a:t> d’un premier jet pour le </a:t>
            </a:r>
            <a:r>
              <a:rPr lang="en-US" b="1" dirty="0" err="1">
                <a:solidFill>
                  <a:srgbClr val="C00000"/>
                </a:solidFill>
              </a:rPr>
              <a:t>réunion</a:t>
            </a:r>
            <a:r>
              <a:rPr lang="en-US" b="1" dirty="0">
                <a:solidFill>
                  <a:srgbClr val="C00000"/>
                </a:solidFill>
              </a:rPr>
              <a:t> du 12/09/2024 </a:t>
            </a:r>
            <a:endParaRPr lang="en-US" dirty="0"/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/>
              <a:t>CV 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err="1"/>
              <a:t>Lettre</a:t>
            </a:r>
            <a:r>
              <a:rPr lang="en-US" dirty="0"/>
              <a:t> de motivation 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/>
              <a:t>Pré-</a:t>
            </a:r>
            <a:r>
              <a:rPr lang="en-US" dirty="0" err="1"/>
              <a:t>choix</a:t>
            </a:r>
            <a:r>
              <a:rPr lang="en-US" dirty="0"/>
              <a:t> d’1 </a:t>
            </a:r>
            <a:r>
              <a:rPr lang="en-US" dirty="0" err="1"/>
              <a:t>à</a:t>
            </a:r>
            <a:r>
              <a:rPr lang="en-US" dirty="0"/>
              <a:t> 3 article(s)  </a:t>
            </a:r>
            <a:r>
              <a:rPr lang="en-US" dirty="0" err="1"/>
              <a:t>scientifiques</a:t>
            </a:r>
            <a:r>
              <a:rPr lang="en-US" dirty="0"/>
              <a:t> avec la justification de </a:t>
            </a:r>
            <a:r>
              <a:rPr lang="en-US" dirty="0" err="1"/>
              <a:t>votre</a:t>
            </a:r>
            <a:r>
              <a:rPr lang="en-US" dirty="0"/>
              <a:t> </a:t>
            </a:r>
            <a:r>
              <a:rPr lang="en-US" dirty="0" err="1"/>
              <a:t>choix</a:t>
            </a:r>
            <a:r>
              <a:rPr lang="en-US" dirty="0"/>
              <a:t> 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Inscriptions sur le site internet </a:t>
            </a:r>
            <a:r>
              <a:rPr lang="en-US" dirty="0"/>
              <a:t>: </a:t>
            </a:r>
          </a:p>
          <a:p>
            <a:r>
              <a:rPr lang="en-US" dirty="0">
                <a:hlinkClick r:id="rId4"/>
              </a:rPr>
              <a:t>https://double-cursus-sante-sciences.umontpellier.fr/candidature</a:t>
            </a:r>
            <a:r>
              <a:rPr lang="en-US" dirty="0"/>
              <a:t> 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5763C53-0399-F84E-B052-B80AC4037D72}"/>
              </a:ext>
            </a:extLst>
          </p:cNvPr>
          <p:cNvSpPr/>
          <p:nvPr/>
        </p:nvSpPr>
        <p:spPr>
          <a:xfrm>
            <a:off x="114299" y="1780206"/>
            <a:ext cx="8646084" cy="1786870"/>
          </a:xfrm>
          <a:prstGeom prst="roundRect">
            <a:avLst/>
          </a:prstGeom>
          <a:solidFill>
            <a:srgbClr val="8FAADC">
              <a:alpha val="24706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D10DB8-20E3-E3F3-D040-612329D96A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8986"/>
          <a:stretch/>
        </p:blipFill>
        <p:spPr>
          <a:xfrm>
            <a:off x="6896431" y="4802044"/>
            <a:ext cx="1971162" cy="191939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44416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FCFE48-CFDC-9644-871D-BD64DBB4E904}"/>
              </a:ext>
            </a:extLst>
          </p:cNvPr>
          <p:cNvSpPr/>
          <p:nvPr/>
        </p:nvSpPr>
        <p:spPr>
          <a:xfrm>
            <a:off x="1" y="0"/>
            <a:ext cx="9144000" cy="7021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AE34F9F-64DF-CA46-9A98-B75436DAE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9" y="26487"/>
            <a:ext cx="1289957" cy="65931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E923B3D-12B2-9548-8392-ED9718D6A048}"/>
              </a:ext>
            </a:extLst>
          </p:cNvPr>
          <p:cNvSpPr txBox="1"/>
          <p:nvPr/>
        </p:nvSpPr>
        <p:spPr>
          <a:xfrm>
            <a:off x="0" y="13655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Dossier de candidature DC Rabelais et Ecole Inserm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2086F9C-04B5-1448-BEB5-FF996511E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012" y="64138"/>
            <a:ext cx="1147689" cy="5738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3CF67E-8B64-8540-A3B4-3A408C6194ED}"/>
              </a:ext>
            </a:extLst>
          </p:cNvPr>
          <p:cNvSpPr txBox="1"/>
          <p:nvPr/>
        </p:nvSpPr>
        <p:spPr>
          <a:xfrm>
            <a:off x="-36512" y="920012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Déroulement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de la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préparation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des dossiers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867F02-33D5-504A-8128-AF385975A9A5}"/>
              </a:ext>
            </a:extLst>
          </p:cNvPr>
          <p:cNvSpPr/>
          <p:nvPr/>
        </p:nvSpPr>
        <p:spPr>
          <a:xfrm>
            <a:off x="383617" y="1599560"/>
            <a:ext cx="8723869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endParaRPr lang="en-US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Pour </a:t>
            </a:r>
            <a:r>
              <a:rPr lang="en-US" b="1" dirty="0" err="1"/>
              <a:t>toutes</a:t>
            </a:r>
            <a:r>
              <a:rPr lang="en-US" b="1" dirty="0"/>
              <a:t> questions : </a:t>
            </a:r>
          </a:p>
          <a:p>
            <a:pPr>
              <a:lnSpc>
                <a:spcPct val="150000"/>
              </a:lnSpc>
            </a:pPr>
            <a:r>
              <a:rPr lang="en-US" dirty="0"/>
              <a:t>- </a:t>
            </a:r>
            <a:r>
              <a:rPr lang="en-US" dirty="0" err="1"/>
              <a:t>Administratives</a:t>
            </a:r>
            <a:r>
              <a:rPr lang="en-US" dirty="0"/>
              <a:t> : </a:t>
            </a:r>
            <a:r>
              <a:rPr lang="en-US" dirty="0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fatima.el-bechari@umontpellier.fr</a:t>
            </a:r>
            <a:r>
              <a:rPr lang="en-US" dirty="0"/>
              <a:t> </a:t>
            </a:r>
          </a:p>
          <a:p>
            <a:pPr>
              <a:lnSpc>
                <a:spcPct val="150000"/>
              </a:lnSpc>
            </a:pPr>
            <a:r>
              <a:rPr lang="en-US" dirty="0"/>
              <a:t>- CV, LM, </a:t>
            </a:r>
            <a:r>
              <a:rPr lang="en-US" dirty="0" err="1"/>
              <a:t>choix</a:t>
            </a:r>
            <a:r>
              <a:rPr lang="en-US" dirty="0"/>
              <a:t> </a:t>
            </a:r>
            <a:r>
              <a:rPr lang="en-US" dirty="0" err="1"/>
              <a:t>d’articles</a:t>
            </a:r>
            <a:r>
              <a:rPr lang="en-US" dirty="0"/>
              <a:t> : 	</a:t>
            </a:r>
            <a:r>
              <a:rPr lang="en-US" dirty="0">
                <a:solidFill>
                  <a:srgbClr val="0563C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vivien.szabo@igf.cnrs.fr</a:t>
            </a:r>
            <a:endParaRPr lang="en-US" dirty="0"/>
          </a:p>
          <a:p>
            <a:pPr lvl="6">
              <a:lnSpc>
                <a:spcPct val="150000"/>
              </a:lnSpc>
            </a:pPr>
            <a:r>
              <a:rPr lang="en-US" dirty="0">
                <a:solidFill>
                  <a:srgbClr val="0563C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o-villard@chu-montpellier.fr</a:t>
            </a:r>
            <a:r>
              <a:rPr lang="en-US" dirty="0"/>
              <a:t> </a:t>
            </a:r>
          </a:p>
          <a:p>
            <a:pPr lvl="6">
              <a:lnSpc>
                <a:spcPct val="150000"/>
              </a:lnSpc>
            </a:pPr>
            <a:r>
              <a:rPr lang="en-US" u="sng" dirty="0" err="1">
                <a:solidFill>
                  <a:srgbClr val="0070C0"/>
                </a:solidFill>
              </a:rPr>
              <a:t>christophe.hirtz@umontpellier.fr</a:t>
            </a:r>
            <a:endParaRPr lang="en-US" u="sng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Beaucoup </a:t>
            </a:r>
            <a:r>
              <a:rPr lang="en-US" b="1" dirty="0" err="1"/>
              <a:t>d’informations</a:t>
            </a:r>
            <a:r>
              <a:rPr lang="en-US" b="1" dirty="0"/>
              <a:t> sur le site internet</a:t>
            </a:r>
            <a:endParaRPr lang="en-US" dirty="0"/>
          </a:p>
          <a:p>
            <a:r>
              <a:rPr lang="en-US" dirty="0">
                <a:hlinkClick r:id="rId7"/>
              </a:rPr>
              <a:t>https://double-cursus-sante-sciences.umontpellier.fr/candidature</a:t>
            </a:r>
            <a:r>
              <a:rPr lang="en-US" dirty="0"/>
              <a:t> 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EA7BDC-4CB6-348E-A666-3E716A041B22}"/>
              </a:ext>
            </a:extLst>
          </p:cNvPr>
          <p:cNvSpPr txBox="1"/>
          <p:nvPr/>
        </p:nvSpPr>
        <p:spPr>
          <a:xfrm>
            <a:off x="1228464" y="5476323"/>
            <a:ext cx="6759397" cy="9233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NOUVELLE REUNION D’INFORMATION </a:t>
            </a: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12 SEPTEMBRE 2024: 18 </a:t>
            </a:r>
            <a:r>
              <a:rPr lang="en-US" b="1" dirty="0" err="1">
                <a:solidFill>
                  <a:srgbClr val="C00000"/>
                </a:solidFill>
              </a:rPr>
              <a:t>heures</a:t>
            </a:r>
            <a:endParaRPr lang="en-US" b="1" dirty="0">
              <a:solidFill>
                <a:srgbClr val="C00000"/>
              </a:solidFill>
            </a:endParaRP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Amphitheatre  </a:t>
            </a:r>
            <a:r>
              <a:rPr lang="en-US" b="1" dirty="0" err="1">
                <a:solidFill>
                  <a:srgbClr val="C00000"/>
                </a:solidFill>
              </a:rPr>
              <a:t>à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l'amphi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Zieglemann</a:t>
            </a:r>
            <a:r>
              <a:rPr lang="en-US" b="1" dirty="0">
                <a:solidFill>
                  <a:srgbClr val="C00000"/>
                </a:solidFill>
              </a:rPr>
              <a:t>  Nouvelle </a:t>
            </a:r>
            <a:r>
              <a:rPr lang="en-US" b="1" dirty="0" err="1">
                <a:solidFill>
                  <a:srgbClr val="C00000"/>
                </a:solidFill>
              </a:rPr>
              <a:t>Faculté</a:t>
            </a:r>
            <a:r>
              <a:rPr lang="en-US" b="1" dirty="0">
                <a:solidFill>
                  <a:srgbClr val="C00000"/>
                </a:solidFill>
              </a:rPr>
              <a:t> de </a:t>
            </a:r>
            <a:r>
              <a:rPr lang="en-US" b="1" dirty="0" err="1">
                <a:solidFill>
                  <a:srgbClr val="C00000"/>
                </a:solidFill>
              </a:rPr>
              <a:t>Médecine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733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FCFE48-CFDC-9644-871D-BD64DBB4E904}"/>
              </a:ext>
            </a:extLst>
          </p:cNvPr>
          <p:cNvSpPr/>
          <p:nvPr/>
        </p:nvSpPr>
        <p:spPr>
          <a:xfrm>
            <a:off x="1" y="0"/>
            <a:ext cx="9144000" cy="7021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AE34F9F-64DF-CA46-9A98-B75436DAE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9" y="26487"/>
            <a:ext cx="1289957" cy="65931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E923B3D-12B2-9548-8392-ED9718D6A048}"/>
              </a:ext>
            </a:extLst>
          </p:cNvPr>
          <p:cNvSpPr txBox="1"/>
          <p:nvPr/>
        </p:nvSpPr>
        <p:spPr>
          <a:xfrm>
            <a:off x="0" y="13655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Questions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2086F9C-04B5-1448-BEB5-FF996511E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012" y="64138"/>
            <a:ext cx="1147689" cy="57384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3610620-E004-8641-9563-E8751BF1D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310" y="1915059"/>
            <a:ext cx="2200408" cy="25296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6CFDE64-0EFC-3E4E-8B41-2D93C8E175B7}"/>
              </a:ext>
            </a:extLst>
          </p:cNvPr>
          <p:cNvSpPr/>
          <p:nvPr/>
        </p:nvSpPr>
        <p:spPr>
          <a:xfrm>
            <a:off x="3768811" y="1915059"/>
            <a:ext cx="52608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fr-FR" dirty="0">
                <a:latin typeface="arimo"/>
              </a:rPr>
              <a:t>Site internet du Double Cursus Rabelais </a:t>
            </a:r>
          </a:p>
          <a:p>
            <a:pPr fontAlgn="base"/>
            <a:r>
              <a:rPr lang="fr-FR" dirty="0">
                <a:solidFill>
                  <a:srgbClr val="0563C1"/>
                </a:solidFill>
                <a:latin typeface="arim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https://double-cursus-sante-sciences.umontpellier.fr</a:t>
            </a:r>
            <a:endParaRPr lang="fr-FR" dirty="0">
              <a:solidFill>
                <a:srgbClr val="0563C1"/>
              </a:solidFill>
              <a:latin typeface="arimo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fr-FR" dirty="0">
              <a:latin typeface="arimo"/>
            </a:endParaRPr>
          </a:p>
          <a:p>
            <a:pPr fontAlgn="base"/>
            <a:r>
              <a:rPr lang="fr-FR" dirty="0">
                <a:latin typeface="arimo"/>
              </a:rPr>
              <a:t>Site internet Ecole de l’Inserm</a:t>
            </a:r>
          </a:p>
          <a:p>
            <a:pPr fontAlgn="base"/>
            <a:r>
              <a:rPr lang="fr-FR" dirty="0">
                <a:solidFill>
                  <a:srgbClr val="0563C1"/>
                </a:solidFill>
                <a:latin typeface="arimo"/>
              </a:rPr>
              <a:t>https://</a:t>
            </a:r>
            <a:r>
              <a:rPr lang="fr-FR" dirty="0" err="1">
                <a:solidFill>
                  <a:srgbClr val="0563C1"/>
                </a:solidFill>
                <a:latin typeface="arimo"/>
              </a:rPr>
              <a:t>www.inserm.fr</a:t>
            </a:r>
            <a:r>
              <a:rPr lang="fr-FR" dirty="0">
                <a:solidFill>
                  <a:srgbClr val="0563C1"/>
                </a:solidFill>
                <a:latin typeface="arimo"/>
              </a:rPr>
              <a:t>/nous-connaitre/</a:t>
            </a:r>
            <a:r>
              <a:rPr lang="fr-FR" dirty="0" err="1">
                <a:solidFill>
                  <a:srgbClr val="0563C1"/>
                </a:solidFill>
                <a:latin typeface="arimo"/>
              </a:rPr>
              <a:t>ecole</a:t>
            </a:r>
            <a:r>
              <a:rPr lang="fr-FR" dirty="0">
                <a:solidFill>
                  <a:srgbClr val="0563C1"/>
                </a:solidFill>
                <a:latin typeface="arimo"/>
              </a:rPr>
              <a:t>-de-</a:t>
            </a:r>
            <a:r>
              <a:rPr lang="fr-FR" dirty="0" err="1">
                <a:solidFill>
                  <a:srgbClr val="0563C1"/>
                </a:solidFill>
                <a:latin typeface="arimo"/>
              </a:rPr>
              <a:t>linserm</a:t>
            </a:r>
            <a:r>
              <a:rPr lang="fr-FR" dirty="0">
                <a:solidFill>
                  <a:srgbClr val="0563C1"/>
                </a:solidFill>
                <a:latin typeface="arimo"/>
              </a:rPr>
              <a:t>-</a:t>
            </a:r>
            <a:r>
              <a:rPr lang="fr-FR" dirty="0" err="1">
                <a:solidFill>
                  <a:srgbClr val="0563C1"/>
                </a:solidFill>
                <a:latin typeface="arimo"/>
              </a:rPr>
              <a:t>liliane-bettencourt</a:t>
            </a:r>
            <a:r>
              <a:rPr lang="fr-FR" dirty="0">
                <a:solidFill>
                  <a:srgbClr val="0563C1"/>
                </a:solidFill>
                <a:latin typeface="arimo"/>
              </a:rPr>
              <a:t>/ </a:t>
            </a:r>
            <a:endParaRPr lang="fr-FR" i="0" dirty="0">
              <a:effectLst/>
              <a:latin typeface="arimo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AE7C1C-5E55-9442-ACB9-CC29A3A8A65F}"/>
              </a:ext>
            </a:extLst>
          </p:cNvPr>
          <p:cNvSpPr/>
          <p:nvPr/>
        </p:nvSpPr>
        <p:spPr>
          <a:xfrm>
            <a:off x="2096088" y="4036131"/>
            <a:ext cx="66698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base"/>
            <a:r>
              <a:rPr lang="fr-FR" sz="1600" dirty="0">
                <a:latin typeface="arimo"/>
              </a:rPr>
              <a:t>Fatima EL BECHARI : </a:t>
            </a:r>
            <a:r>
              <a:rPr lang="fr-FR" sz="1600" dirty="0">
                <a:latin typeface="arimo"/>
                <a:hlinkClick r:id="rId6"/>
              </a:rPr>
              <a:t>fatima.el-bechari@umontpellier.fr</a:t>
            </a:r>
            <a:r>
              <a:rPr lang="fr-FR" sz="1600" dirty="0">
                <a:latin typeface="arimo"/>
              </a:rPr>
              <a:t> </a:t>
            </a:r>
          </a:p>
          <a:p>
            <a:pPr lvl="1" fontAlgn="base"/>
            <a:endParaRPr lang="fr-FR" sz="1600" dirty="0">
              <a:latin typeface="arimo"/>
            </a:endParaRPr>
          </a:p>
          <a:p>
            <a:pPr lvl="1" fontAlgn="base"/>
            <a:endParaRPr lang="fr-FR" sz="1600" dirty="0">
              <a:latin typeface="arimo"/>
            </a:endParaRPr>
          </a:p>
          <a:p>
            <a:pPr lvl="1" fontAlgn="base"/>
            <a:r>
              <a:rPr lang="fr-FR" sz="1600" b="1" dirty="0">
                <a:latin typeface="arimo"/>
              </a:rPr>
              <a:t>Equipe pédagogique:  </a:t>
            </a:r>
          </a:p>
          <a:p>
            <a:pPr lvl="1" fontAlgn="base"/>
            <a:r>
              <a:rPr lang="fr-FR" sz="1600" dirty="0"/>
              <a:t>Pr Stephan MATECKI : </a:t>
            </a:r>
            <a:r>
              <a:rPr lang="fr-FR" sz="1600" dirty="0">
                <a:solidFill>
                  <a:srgbClr val="0563C1"/>
                </a:solidFill>
                <a:hlinkClick r:id="rId7"/>
              </a:rPr>
              <a:t>stephan.matecki@umontpellier.</a:t>
            </a:r>
            <a:r>
              <a:rPr lang="fr-FR" sz="1600" dirty="0">
                <a:hlinkClick r:id="rId7"/>
              </a:rPr>
              <a:t>fr</a:t>
            </a:r>
            <a:r>
              <a:rPr lang="fr-FR" sz="1600" dirty="0"/>
              <a:t> </a:t>
            </a:r>
          </a:p>
          <a:p>
            <a:pPr lvl="1" fontAlgn="base"/>
            <a:r>
              <a:rPr lang="fr-FR" sz="1600" dirty="0"/>
              <a:t>Pr Jean-Philippe PIN : </a:t>
            </a:r>
            <a:r>
              <a:rPr lang="fr-FR" sz="1600" dirty="0">
                <a:solidFill>
                  <a:srgbClr val="0563C1"/>
                </a:solidFill>
                <a:hlinkClick r:id="rId8"/>
              </a:rPr>
              <a:t>jean-philippe.pin@igf.cnrs.</a:t>
            </a:r>
            <a:r>
              <a:rPr lang="fr-FR" sz="1600" dirty="0">
                <a:hlinkClick r:id="rId8"/>
              </a:rPr>
              <a:t>fr</a:t>
            </a:r>
            <a:r>
              <a:rPr lang="fr-FR" sz="1600" dirty="0"/>
              <a:t> </a:t>
            </a:r>
          </a:p>
          <a:p>
            <a:pPr lvl="1" fontAlgn="base"/>
            <a:r>
              <a:rPr lang="fr-FR" sz="1600" dirty="0"/>
              <a:t>Vivien SZABO : </a:t>
            </a:r>
            <a:r>
              <a:rPr lang="fr-FR" sz="1600" dirty="0">
                <a:hlinkClick r:id="rId9"/>
              </a:rPr>
              <a:t>vivien.szabo@igf.cnrs.fr</a:t>
            </a:r>
            <a:r>
              <a:rPr lang="fr-FR" sz="1600" dirty="0"/>
              <a:t> </a:t>
            </a:r>
          </a:p>
          <a:p>
            <a:pPr lvl="1" fontAlgn="base"/>
            <a:r>
              <a:rPr lang="fr-FR" sz="1600" dirty="0">
                <a:latin typeface="arimo"/>
              </a:rPr>
              <a:t>Orianne VILLARD : </a:t>
            </a:r>
            <a:r>
              <a:rPr lang="fr-FR" sz="1600" dirty="0">
                <a:latin typeface="arimo"/>
                <a:hlinkClick r:id="rId10"/>
              </a:rPr>
              <a:t>o-villard@chu-montpellier.fr</a:t>
            </a:r>
            <a:r>
              <a:rPr lang="fr-FR" sz="1600" dirty="0">
                <a:latin typeface="arimo"/>
              </a:rPr>
              <a:t> </a:t>
            </a:r>
          </a:p>
          <a:p>
            <a:pPr lvl="1" fontAlgn="base"/>
            <a:r>
              <a:rPr lang="fr-FR" sz="1600" dirty="0">
                <a:latin typeface="arimo"/>
              </a:rPr>
              <a:t>Christophe Hirtz: </a:t>
            </a:r>
            <a:r>
              <a:rPr lang="fr-FR" sz="1600" u="sng" dirty="0" err="1">
                <a:solidFill>
                  <a:srgbClr val="0070C0"/>
                </a:solidFill>
                <a:latin typeface="arimo"/>
              </a:rPr>
              <a:t>christophe.hirtz@umontpellier.fr</a:t>
            </a:r>
            <a:endParaRPr lang="fr-FR" sz="1600" u="sng" dirty="0">
              <a:solidFill>
                <a:srgbClr val="0070C0"/>
              </a:solidFill>
              <a:latin typeface="arimo"/>
            </a:endParaRPr>
          </a:p>
        </p:txBody>
      </p:sp>
    </p:spTree>
    <p:extLst>
      <p:ext uri="{BB962C8B-B14F-4D97-AF65-F5344CB8AC3E}">
        <p14:creationId xmlns:p14="http://schemas.microsoft.com/office/powerpoint/2010/main" val="1000475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FCFE48-CFDC-9644-871D-BD64DBB4E904}"/>
              </a:ext>
            </a:extLst>
          </p:cNvPr>
          <p:cNvSpPr/>
          <p:nvPr/>
        </p:nvSpPr>
        <p:spPr>
          <a:xfrm>
            <a:off x="1" y="0"/>
            <a:ext cx="9144000" cy="7021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AE34F9F-64DF-CA46-9A98-B75436DAE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9" y="26487"/>
            <a:ext cx="1289957" cy="65931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E923B3D-12B2-9548-8392-ED9718D6A048}"/>
              </a:ext>
            </a:extLst>
          </p:cNvPr>
          <p:cNvSpPr txBox="1"/>
          <p:nvPr/>
        </p:nvSpPr>
        <p:spPr>
          <a:xfrm>
            <a:off x="0" y="13655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Objectifs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et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Organisation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d’un Double Cursus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50DFBC4-062A-0548-AA8D-F3476EB28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70" y="1375475"/>
            <a:ext cx="8493236" cy="282194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2086F9C-04B5-1448-BEB5-FF996511E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012" y="64138"/>
            <a:ext cx="1147689" cy="57384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D6B33D6-4860-4748-BC2A-BF6B7B855A19}"/>
              </a:ext>
            </a:extLst>
          </p:cNvPr>
          <p:cNvSpPr/>
          <p:nvPr/>
        </p:nvSpPr>
        <p:spPr>
          <a:xfrm>
            <a:off x="1306286" y="4365010"/>
            <a:ext cx="52840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base"/>
            <a:endParaRPr lang="fr-FR" dirty="0">
              <a:solidFill>
                <a:srgbClr val="0563C1"/>
              </a:solidFill>
              <a:latin typeface="arimo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85750" indent="-285750" fontAlgn="base">
              <a:buFont typeface="Wingdings" pitchFamily="2" charset="2"/>
              <a:buChar char="Ø"/>
            </a:pPr>
            <a:r>
              <a:rPr lang="fr-FR" b="1" dirty="0">
                <a:latin typeface="arimo"/>
              </a:rPr>
              <a:t>Double Cursus Rabelais </a:t>
            </a:r>
          </a:p>
          <a:p>
            <a:pPr fontAlgn="base"/>
            <a:r>
              <a:rPr lang="fr-FR" dirty="0">
                <a:solidFill>
                  <a:srgbClr val="0563C1"/>
                </a:solidFill>
                <a:latin typeface="arim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https://double-cursus-sante-sciences.umontpellier.fr</a:t>
            </a:r>
            <a:endParaRPr lang="fr-FR" dirty="0">
              <a:solidFill>
                <a:srgbClr val="0563C1"/>
              </a:solidFill>
              <a:latin typeface="arimo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67D41C-EF34-AD46-BE72-6EA2C1E1D41F}"/>
              </a:ext>
            </a:extLst>
          </p:cNvPr>
          <p:cNvSpPr/>
          <p:nvPr/>
        </p:nvSpPr>
        <p:spPr>
          <a:xfrm>
            <a:off x="1306285" y="5502422"/>
            <a:ext cx="75905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Wingdings" pitchFamily="2" charset="2"/>
              <a:buChar char="Ø"/>
            </a:pPr>
            <a:r>
              <a:rPr lang="fr-FR" b="1" dirty="0">
                <a:latin typeface="arimo"/>
              </a:rPr>
              <a:t>Ecole de l’Inserm Liliane Bettencourt</a:t>
            </a:r>
          </a:p>
          <a:p>
            <a:pPr fontAlgn="base"/>
            <a:r>
              <a:rPr lang="fr-FR" dirty="0">
                <a:solidFill>
                  <a:srgbClr val="0563C1"/>
                </a:solidFill>
                <a:latin typeface="arimo"/>
              </a:rPr>
              <a:t>https://</a:t>
            </a:r>
            <a:r>
              <a:rPr lang="fr-FR" dirty="0" err="1">
                <a:solidFill>
                  <a:srgbClr val="0563C1"/>
                </a:solidFill>
                <a:latin typeface="arimo"/>
              </a:rPr>
              <a:t>www.inserm.fr</a:t>
            </a:r>
            <a:r>
              <a:rPr lang="fr-FR" dirty="0">
                <a:solidFill>
                  <a:srgbClr val="0563C1"/>
                </a:solidFill>
                <a:latin typeface="arimo"/>
              </a:rPr>
              <a:t>/nous-connaitre/</a:t>
            </a:r>
            <a:r>
              <a:rPr lang="fr-FR" dirty="0" err="1">
                <a:solidFill>
                  <a:srgbClr val="0563C1"/>
                </a:solidFill>
                <a:latin typeface="arimo"/>
              </a:rPr>
              <a:t>ecole</a:t>
            </a:r>
            <a:r>
              <a:rPr lang="fr-FR" dirty="0">
                <a:solidFill>
                  <a:srgbClr val="0563C1"/>
                </a:solidFill>
                <a:latin typeface="arimo"/>
              </a:rPr>
              <a:t>-de-</a:t>
            </a:r>
            <a:r>
              <a:rPr lang="fr-FR" dirty="0" err="1">
                <a:solidFill>
                  <a:srgbClr val="0563C1"/>
                </a:solidFill>
                <a:latin typeface="arimo"/>
              </a:rPr>
              <a:t>linserm</a:t>
            </a:r>
            <a:r>
              <a:rPr lang="fr-FR" dirty="0">
                <a:solidFill>
                  <a:srgbClr val="0563C1"/>
                </a:solidFill>
                <a:latin typeface="arimo"/>
              </a:rPr>
              <a:t>-</a:t>
            </a:r>
            <a:r>
              <a:rPr lang="fr-FR" dirty="0" err="1">
                <a:solidFill>
                  <a:srgbClr val="0563C1"/>
                </a:solidFill>
                <a:latin typeface="arimo"/>
              </a:rPr>
              <a:t>liliane-bettencourt</a:t>
            </a:r>
            <a:r>
              <a:rPr lang="fr-FR" dirty="0">
                <a:solidFill>
                  <a:srgbClr val="0563C1"/>
                </a:solidFill>
                <a:latin typeface="arimo"/>
              </a:rPr>
              <a:t>/ </a:t>
            </a:r>
            <a:endParaRPr lang="fr-FR" dirty="0">
              <a:latin typeface="arimo"/>
            </a:endParaRPr>
          </a:p>
        </p:txBody>
      </p:sp>
    </p:spTree>
    <p:extLst>
      <p:ext uri="{BB962C8B-B14F-4D97-AF65-F5344CB8AC3E}">
        <p14:creationId xmlns:p14="http://schemas.microsoft.com/office/powerpoint/2010/main" val="3110139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FCFE48-CFDC-9644-871D-BD64DBB4E904}"/>
              </a:ext>
            </a:extLst>
          </p:cNvPr>
          <p:cNvSpPr/>
          <p:nvPr/>
        </p:nvSpPr>
        <p:spPr>
          <a:xfrm>
            <a:off x="1" y="0"/>
            <a:ext cx="9144000" cy="7021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AE34F9F-64DF-CA46-9A98-B75436DAE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9" y="26487"/>
            <a:ext cx="1289957" cy="65931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E923B3D-12B2-9548-8392-ED9718D6A048}"/>
              </a:ext>
            </a:extLst>
          </p:cNvPr>
          <p:cNvSpPr txBox="1"/>
          <p:nvPr/>
        </p:nvSpPr>
        <p:spPr>
          <a:xfrm>
            <a:off x="0" y="13655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Le Double Cursus Rabelais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2086F9C-04B5-1448-BEB5-FF996511E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012" y="64138"/>
            <a:ext cx="1147689" cy="5738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0930C8-507A-6445-BC65-CBE802C3A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688" y="1634973"/>
            <a:ext cx="8229600" cy="3696346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00476ACD-6253-054D-BBEA-54DDEA033D61}"/>
              </a:ext>
            </a:extLst>
          </p:cNvPr>
          <p:cNvSpPr txBox="1"/>
          <p:nvPr/>
        </p:nvSpPr>
        <p:spPr>
          <a:xfrm>
            <a:off x="-36512" y="920012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Master 1 : 1</a:t>
            </a:r>
            <a:r>
              <a:rPr lang="fr-FR" sz="2400" b="1" baseline="30000" dirty="0">
                <a:solidFill>
                  <a:srgbClr val="002060"/>
                </a:solidFill>
              </a:rPr>
              <a:t>ère</a:t>
            </a:r>
            <a:r>
              <a:rPr lang="fr-FR" sz="2400" b="1" dirty="0">
                <a:solidFill>
                  <a:srgbClr val="002060"/>
                </a:solidFill>
              </a:rPr>
              <a:t> année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135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FCFE48-CFDC-9644-871D-BD64DBB4E904}"/>
              </a:ext>
            </a:extLst>
          </p:cNvPr>
          <p:cNvSpPr/>
          <p:nvPr/>
        </p:nvSpPr>
        <p:spPr>
          <a:xfrm>
            <a:off x="1" y="0"/>
            <a:ext cx="9144000" cy="7021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AE34F9F-64DF-CA46-9A98-B75436DAE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9" y="26487"/>
            <a:ext cx="1289957" cy="65931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E923B3D-12B2-9548-8392-ED9718D6A048}"/>
              </a:ext>
            </a:extLst>
          </p:cNvPr>
          <p:cNvSpPr txBox="1"/>
          <p:nvPr/>
        </p:nvSpPr>
        <p:spPr>
          <a:xfrm>
            <a:off x="0" y="13655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Le Double Cursus Rabelais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2086F9C-04B5-1448-BEB5-FF996511E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012" y="64138"/>
            <a:ext cx="1147689" cy="57384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424861E-54E0-C84E-B772-EC4EAE62781A}"/>
              </a:ext>
            </a:extLst>
          </p:cNvPr>
          <p:cNvSpPr txBox="1"/>
          <p:nvPr/>
        </p:nvSpPr>
        <p:spPr>
          <a:xfrm>
            <a:off x="189053" y="4744533"/>
            <a:ext cx="3849333" cy="132343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C00000"/>
                </a:solidFill>
              </a:rPr>
              <a:t>Choix d’une 1 UE </a:t>
            </a:r>
          </a:p>
          <a:p>
            <a:r>
              <a:rPr lang="fr-FR" sz="1600" dirty="0"/>
              <a:t>4 Masters UM : Biologie-Santé / Sciences Numérique pour la Santé / Chimie Fondamentale / Science du médicament</a:t>
            </a:r>
          </a:p>
          <a:p>
            <a:pPr algn="ctr"/>
            <a:r>
              <a:rPr lang="fr-FR" sz="1600" dirty="0"/>
              <a:t>Début enseignement Janvier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C446061-FC79-604D-B7EC-A3CBE96559BE}"/>
              </a:ext>
            </a:extLst>
          </p:cNvPr>
          <p:cNvSpPr txBox="1"/>
          <p:nvPr/>
        </p:nvSpPr>
        <p:spPr>
          <a:xfrm>
            <a:off x="5678274" y="4699987"/>
            <a:ext cx="3141049" cy="58477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C00000"/>
                </a:solidFill>
              </a:rPr>
              <a:t>Formation </a:t>
            </a:r>
            <a:r>
              <a:rPr lang="fr-FR" sz="1600" b="1" dirty="0" err="1">
                <a:solidFill>
                  <a:srgbClr val="C00000"/>
                </a:solidFill>
              </a:rPr>
              <a:t>PubMed</a:t>
            </a:r>
            <a:r>
              <a:rPr lang="fr-FR" sz="1600" b="1" dirty="0">
                <a:solidFill>
                  <a:srgbClr val="C00000"/>
                </a:solidFill>
              </a:rPr>
              <a:t>/</a:t>
            </a:r>
            <a:r>
              <a:rPr lang="fr-FR" sz="1600" b="1" dirty="0" err="1">
                <a:solidFill>
                  <a:srgbClr val="C00000"/>
                </a:solidFill>
              </a:rPr>
              <a:t>Zotero</a:t>
            </a:r>
            <a:endParaRPr lang="fr-FR" sz="1600" b="1" dirty="0">
              <a:solidFill>
                <a:srgbClr val="C00000"/>
              </a:solidFill>
            </a:endParaRPr>
          </a:p>
          <a:p>
            <a:pPr algn="ctr"/>
            <a:r>
              <a:rPr lang="fr-FR" sz="1600" dirty="0"/>
              <a:t>Janvier/Février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FA5E012-3320-C447-97CD-CC63B8190711}"/>
              </a:ext>
            </a:extLst>
          </p:cNvPr>
          <p:cNvSpPr txBox="1"/>
          <p:nvPr/>
        </p:nvSpPr>
        <p:spPr>
          <a:xfrm>
            <a:off x="4657680" y="5371317"/>
            <a:ext cx="3849333" cy="58477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C00000"/>
                </a:solidFill>
              </a:rPr>
              <a:t>Journal Club</a:t>
            </a:r>
          </a:p>
          <a:p>
            <a:r>
              <a:rPr lang="fr-FR" sz="1600" dirty="0"/>
              <a:t>6 à 8 séances , 1 présentation en binômes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D28BB01-E6FA-174A-9E0A-78FED5950A72}"/>
              </a:ext>
            </a:extLst>
          </p:cNvPr>
          <p:cNvSpPr txBox="1"/>
          <p:nvPr/>
        </p:nvSpPr>
        <p:spPr>
          <a:xfrm>
            <a:off x="4264218" y="5996226"/>
            <a:ext cx="2766057" cy="86177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C00000"/>
                </a:solidFill>
              </a:rPr>
              <a:t>Workshop</a:t>
            </a:r>
          </a:p>
          <a:p>
            <a:r>
              <a:rPr lang="fr-FR" sz="1600" dirty="0"/>
              <a:t>Techniques en laboratoire</a:t>
            </a:r>
          </a:p>
          <a:p>
            <a:r>
              <a:rPr lang="fr-FR" sz="1600" dirty="0"/>
              <a:t>1 semaine en Juin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61B07297-BC79-2345-B311-D4080977759C}"/>
              </a:ext>
            </a:extLst>
          </p:cNvPr>
          <p:cNvCxnSpPr>
            <a:cxnSpLocks/>
          </p:cNvCxnSpPr>
          <p:nvPr/>
        </p:nvCxnSpPr>
        <p:spPr>
          <a:xfrm flipH="1">
            <a:off x="3307403" y="4199259"/>
            <a:ext cx="823046" cy="545274"/>
          </a:xfrm>
          <a:prstGeom prst="straightConnector1">
            <a:avLst/>
          </a:prstGeom>
          <a:ln>
            <a:solidFill>
              <a:srgbClr val="C9091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E88340B6-810C-244F-92E5-1DE732EED380}"/>
              </a:ext>
            </a:extLst>
          </p:cNvPr>
          <p:cNvCxnSpPr>
            <a:cxnSpLocks/>
          </p:cNvCxnSpPr>
          <p:nvPr/>
        </p:nvCxnSpPr>
        <p:spPr>
          <a:xfrm>
            <a:off x="4084765" y="3823169"/>
            <a:ext cx="354977" cy="2173057"/>
          </a:xfrm>
          <a:prstGeom prst="straightConnector1">
            <a:avLst/>
          </a:prstGeom>
          <a:ln>
            <a:solidFill>
              <a:srgbClr val="C9091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65B1D6AF-8531-D14F-A930-1AFEDA317269}"/>
              </a:ext>
            </a:extLst>
          </p:cNvPr>
          <p:cNvCxnSpPr>
            <a:cxnSpLocks/>
          </p:cNvCxnSpPr>
          <p:nvPr/>
        </p:nvCxnSpPr>
        <p:spPr>
          <a:xfrm>
            <a:off x="4130449" y="4285758"/>
            <a:ext cx="1455762" cy="545274"/>
          </a:xfrm>
          <a:prstGeom prst="straightConnector1">
            <a:avLst/>
          </a:prstGeom>
          <a:ln>
            <a:solidFill>
              <a:srgbClr val="C9091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13294329-6A64-6D4F-BD36-E9375707FAB4}"/>
              </a:ext>
            </a:extLst>
          </p:cNvPr>
          <p:cNvCxnSpPr>
            <a:cxnSpLocks/>
          </p:cNvCxnSpPr>
          <p:nvPr/>
        </p:nvCxnSpPr>
        <p:spPr>
          <a:xfrm>
            <a:off x="4130449" y="4063332"/>
            <a:ext cx="681850" cy="1184199"/>
          </a:xfrm>
          <a:prstGeom prst="straightConnector1">
            <a:avLst/>
          </a:prstGeom>
          <a:ln>
            <a:solidFill>
              <a:srgbClr val="C9091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E9D2E767-5B95-AB41-921F-FAEF0CEE33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661" t="11261" r="7583" b="7748"/>
          <a:stretch/>
        </p:blipFill>
        <p:spPr>
          <a:xfrm>
            <a:off x="2077209" y="1536811"/>
            <a:ext cx="4916556" cy="284993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1EEE8C5-9B79-B14A-8C47-4D18B2E955B3}"/>
              </a:ext>
            </a:extLst>
          </p:cNvPr>
          <p:cNvSpPr txBox="1"/>
          <p:nvPr/>
        </p:nvSpPr>
        <p:spPr>
          <a:xfrm>
            <a:off x="-36512" y="920012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Master 1 : 1</a:t>
            </a:r>
            <a:r>
              <a:rPr lang="fr-FR" sz="2400" b="1" baseline="30000" dirty="0">
                <a:solidFill>
                  <a:srgbClr val="002060"/>
                </a:solidFill>
              </a:rPr>
              <a:t>ère</a:t>
            </a:r>
            <a:r>
              <a:rPr lang="fr-FR" sz="2400" b="1" dirty="0">
                <a:solidFill>
                  <a:srgbClr val="002060"/>
                </a:solidFill>
              </a:rPr>
              <a:t> année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063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FCFE48-CFDC-9644-871D-BD64DBB4E904}"/>
              </a:ext>
            </a:extLst>
          </p:cNvPr>
          <p:cNvSpPr/>
          <p:nvPr/>
        </p:nvSpPr>
        <p:spPr>
          <a:xfrm>
            <a:off x="1" y="0"/>
            <a:ext cx="9144000" cy="7021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AE34F9F-64DF-CA46-9A98-B75436DAE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9" y="26487"/>
            <a:ext cx="1289957" cy="65931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E923B3D-12B2-9548-8392-ED9718D6A048}"/>
              </a:ext>
            </a:extLst>
          </p:cNvPr>
          <p:cNvSpPr txBox="1"/>
          <p:nvPr/>
        </p:nvSpPr>
        <p:spPr>
          <a:xfrm>
            <a:off x="0" y="13655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Master 1 : 1</a:t>
            </a:r>
            <a:r>
              <a:rPr lang="fr-FR" sz="2400" b="1" baseline="30000" dirty="0"/>
              <a:t>ère</a:t>
            </a:r>
            <a:r>
              <a:rPr lang="fr-FR" sz="2400" b="1" dirty="0"/>
              <a:t> année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2086F9C-04B5-1448-BEB5-FF996511E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012" y="64138"/>
            <a:ext cx="1147689" cy="5738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45B33D1-5459-D441-8A07-F889B31BDCEB}"/>
              </a:ext>
            </a:extLst>
          </p:cNvPr>
          <p:cNvSpPr txBox="1"/>
          <p:nvPr/>
        </p:nvSpPr>
        <p:spPr>
          <a:xfrm>
            <a:off x="-36512" y="920012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Unités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d’Enseignement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disponibles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1C358D-3AAE-314E-989B-3DE9870EB7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9587"/>
          <a:stretch/>
        </p:blipFill>
        <p:spPr>
          <a:xfrm>
            <a:off x="89929" y="3766288"/>
            <a:ext cx="4468819" cy="17444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E4E102-214A-EA4D-B0B9-908488300440}"/>
              </a:ext>
            </a:extLst>
          </p:cNvPr>
          <p:cNvSpPr txBox="1"/>
          <p:nvPr/>
        </p:nvSpPr>
        <p:spPr>
          <a:xfrm>
            <a:off x="256853" y="1599560"/>
            <a:ext cx="6215866" cy="1777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Choix libre de 1 UE </a:t>
            </a:r>
            <a:r>
              <a:rPr lang="en-US" sz="1600" dirty="0" err="1"/>
              <a:t>parmi</a:t>
            </a:r>
            <a:r>
              <a:rPr lang="en-US" sz="1600" dirty="0"/>
              <a:t> les Masters de </a:t>
            </a:r>
            <a:r>
              <a:rPr lang="en-US" sz="1600" dirty="0" err="1"/>
              <a:t>l’Université</a:t>
            </a:r>
            <a:r>
              <a:rPr lang="en-US" sz="1600" dirty="0"/>
              <a:t> de Montpellier</a:t>
            </a:r>
            <a:endParaRPr lang="en-US" b="1" dirty="0">
              <a:solidFill>
                <a:srgbClr val="002060"/>
              </a:solidFill>
            </a:endParaRPr>
          </a:p>
          <a:p>
            <a:pPr marL="630238" lvl="1" indent="-173038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600" b="1" dirty="0">
                <a:solidFill>
                  <a:srgbClr val="C00000"/>
                </a:solidFill>
              </a:rPr>
              <a:t> </a:t>
            </a:r>
            <a:r>
              <a:rPr lang="en-US" sz="1600" b="1" dirty="0" err="1">
                <a:solidFill>
                  <a:srgbClr val="C00000"/>
                </a:solidFill>
              </a:rPr>
              <a:t>Biologie-Santé</a:t>
            </a:r>
            <a:r>
              <a:rPr lang="en-US" sz="1600" b="1" dirty="0">
                <a:solidFill>
                  <a:srgbClr val="C00000"/>
                </a:solidFill>
              </a:rPr>
              <a:t> (BS)</a:t>
            </a:r>
          </a:p>
          <a:p>
            <a:pPr marL="630238" lvl="1" indent="-173038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600" b="1" dirty="0">
                <a:solidFill>
                  <a:srgbClr val="C00000"/>
                </a:solidFill>
              </a:rPr>
              <a:t> Sciences et Numérique pour la </a:t>
            </a:r>
            <a:r>
              <a:rPr lang="en-US" sz="1600" b="1" dirty="0" err="1">
                <a:solidFill>
                  <a:srgbClr val="C00000"/>
                </a:solidFill>
              </a:rPr>
              <a:t>Santé</a:t>
            </a:r>
            <a:r>
              <a:rPr lang="en-US" sz="1600" b="1" dirty="0">
                <a:solidFill>
                  <a:srgbClr val="C00000"/>
                </a:solidFill>
              </a:rPr>
              <a:t> (SNS)</a:t>
            </a:r>
          </a:p>
          <a:p>
            <a:pPr marL="630238" lvl="1" indent="-173038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600" b="1" dirty="0">
                <a:solidFill>
                  <a:srgbClr val="C00000"/>
                </a:solidFill>
              </a:rPr>
              <a:t> </a:t>
            </a:r>
            <a:r>
              <a:rPr lang="en-US" sz="1600" b="1" dirty="0" err="1">
                <a:solidFill>
                  <a:srgbClr val="C00000"/>
                </a:solidFill>
              </a:rPr>
              <a:t>Chimie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  <a:r>
              <a:rPr lang="en-US" sz="1600" b="1" dirty="0" err="1">
                <a:solidFill>
                  <a:srgbClr val="C00000"/>
                </a:solidFill>
              </a:rPr>
              <a:t>Fondamentale</a:t>
            </a:r>
            <a:r>
              <a:rPr lang="en-US" sz="1600" b="1" dirty="0">
                <a:solidFill>
                  <a:srgbClr val="C00000"/>
                </a:solidFill>
              </a:rPr>
              <a:t> (CF)</a:t>
            </a:r>
          </a:p>
          <a:p>
            <a:pPr marL="630238" lvl="1" indent="-173038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600" b="1" dirty="0">
                <a:solidFill>
                  <a:srgbClr val="C00000"/>
                </a:solidFill>
              </a:rPr>
              <a:t> Sciences du </a:t>
            </a:r>
            <a:r>
              <a:rPr lang="en-US" sz="1600" b="1" dirty="0" err="1">
                <a:solidFill>
                  <a:srgbClr val="C00000"/>
                </a:solidFill>
              </a:rPr>
              <a:t>Médicament</a:t>
            </a:r>
            <a:r>
              <a:rPr lang="en-US" sz="1600" b="1" dirty="0">
                <a:solidFill>
                  <a:srgbClr val="C00000"/>
                </a:solidFill>
              </a:rPr>
              <a:t> et des </a:t>
            </a:r>
            <a:r>
              <a:rPr lang="en-US" sz="1600" b="1" dirty="0" err="1">
                <a:solidFill>
                  <a:srgbClr val="C00000"/>
                </a:solidFill>
              </a:rPr>
              <a:t>Produits</a:t>
            </a:r>
            <a:r>
              <a:rPr lang="en-US" sz="1600" b="1" dirty="0">
                <a:solidFill>
                  <a:srgbClr val="C00000"/>
                </a:solidFill>
              </a:rPr>
              <a:t> de </a:t>
            </a:r>
            <a:r>
              <a:rPr lang="en-US" sz="1600" b="1" dirty="0" err="1">
                <a:solidFill>
                  <a:srgbClr val="C00000"/>
                </a:solidFill>
              </a:rPr>
              <a:t>Santé</a:t>
            </a:r>
            <a:r>
              <a:rPr lang="en-US" sz="1600" b="1" dirty="0">
                <a:solidFill>
                  <a:srgbClr val="C00000"/>
                </a:solidFill>
              </a:rPr>
              <a:t> (SMP)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7D383C9-AB1D-2A46-939D-26B0CEB56E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1571" r="40246"/>
          <a:stretch/>
        </p:blipFill>
        <p:spPr>
          <a:xfrm>
            <a:off x="89929" y="5502044"/>
            <a:ext cx="2670296" cy="7955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586C76F-B4A4-F74E-BF19-90DE32F1DC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90" t="41333" r="390" b="18254"/>
          <a:stretch/>
        </p:blipFill>
        <p:spPr>
          <a:xfrm>
            <a:off x="4535487" y="3766288"/>
            <a:ext cx="4468819" cy="174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4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FCFE48-CFDC-9644-871D-BD64DBB4E904}"/>
              </a:ext>
            </a:extLst>
          </p:cNvPr>
          <p:cNvSpPr/>
          <p:nvPr/>
        </p:nvSpPr>
        <p:spPr>
          <a:xfrm>
            <a:off x="1" y="0"/>
            <a:ext cx="9144000" cy="7021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AE34F9F-64DF-CA46-9A98-B75436DAE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9" y="26487"/>
            <a:ext cx="1289957" cy="65931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E923B3D-12B2-9548-8392-ED9718D6A048}"/>
              </a:ext>
            </a:extLst>
          </p:cNvPr>
          <p:cNvSpPr txBox="1"/>
          <p:nvPr/>
        </p:nvSpPr>
        <p:spPr>
          <a:xfrm>
            <a:off x="0" y="13655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Le Double Cursus Rabelais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2086F9C-04B5-1448-BEB5-FF996511E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012" y="64138"/>
            <a:ext cx="1147689" cy="5738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3FB54E-3A66-824B-B635-2F399EAB9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307" y="1585809"/>
            <a:ext cx="8207416" cy="368638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924D01F-DC71-A547-8C2D-26D9E98E0559}"/>
              </a:ext>
            </a:extLst>
          </p:cNvPr>
          <p:cNvSpPr txBox="1"/>
          <p:nvPr/>
        </p:nvSpPr>
        <p:spPr>
          <a:xfrm>
            <a:off x="-36512" y="920012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Master 1 : 2</a:t>
            </a:r>
            <a:r>
              <a:rPr lang="fr-FR" sz="2400" b="1" baseline="30000" dirty="0">
                <a:solidFill>
                  <a:srgbClr val="002060"/>
                </a:solidFill>
              </a:rPr>
              <a:t>ème</a:t>
            </a:r>
            <a:r>
              <a:rPr lang="fr-FR" sz="2400" b="1" dirty="0">
                <a:solidFill>
                  <a:srgbClr val="002060"/>
                </a:solidFill>
              </a:rPr>
              <a:t> année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66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FCFE48-CFDC-9644-871D-BD64DBB4E904}"/>
              </a:ext>
            </a:extLst>
          </p:cNvPr>
          <p:cNvSpPr/>
          <p:nvPr/>
        </p:nvSpPr>
        <p:spPr>
          <a:xfrm>
            <a:off x="1" y="0"/>
            <a:ext cx="9144000" cy="7021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AE34F9F-64DF-CA46-9A98-B75436DAE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9" y="26487"/>
            <a:ext cx="1289957" cy="65931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E923B3D-12B2-9548-8392-ED9718D6A048}"/>
              </a:ext>
            </a:extLst>
          </p:cNvPr>
          <p:cNvSpPr txBox="1"/>
          <p:nvPr/>
        </p:nvSpPr>
        <p:spPr>
          <a:xfrm>
            <a:off x="0" y="13655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L’Ecole de l’Inserm Liliane Bettencourt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2086F9C-04B5-1448-BEB5-FF996511E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012" y="64138"/>
            <a:ext cx="1147689" cy="5738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A39CF2C-9FA5-2F42-81C6-11B5946D31D6}"/>
              </a:ext>
            </a:extLst>
          </p:cNvPr>
          <p:cNvSpPr/>
          <p:nvPr/>
        </p:nvSpPr>
        <p:spPr>
          <a:xfrm>
            <a:off x="213139" y="1142360"/>
            <a:ext cx="415187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C00000"/>
                </a:solidFill>
              </a:rPr>
              <a:t>Deuxième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année</a:t>
            </a:r>
            <a:r>
              <a:rPr lang="en-US" b="1" dirty="0">
                <a:solidFill>
                  <a:srgbClr val="C00000"/>
                </a:solidFill>
              </a:rPr>
              <a:t> du Cursus </a:t>
            </a:r>
            <a:r>
              <a:rPr lang="en-US" b="1" dirty="0" err="1">
                <a:solidFill>
                  <a:srgbClr val="C00000"/>
                </a:solidFill>
              </a:rPr>
              <a:t>Santé</a:t>
            </a:r>
            <a:endParaRPr lang="en-US" b="1" dirty="0">
              <a:solidFill>
                <a:srgbClr val="C00000"/>
              </a:solidFill>
            </a:endParaRPr>
          </a:p>
          <a:p>
            <a:endParaRPr lang="en-US" b="1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Ecole de </a:t>
            </a:r>
            <a:r>
              <a:rPr lang="en-US" b="1" dirty="0" err="1">
                <a:solidFill>
                  <a:srgbClr val="002060"/>
                </a:solidFill>
              </a:rPr>
              <a:t>Février</a:t>
            </a:r>
            <a:endParaRPr lang="en-US" b="1" dirty="0">
              <a:solidFill>
                <a:srgbClr val="002060"/>
              </a:solidFill>
            </a:endParaRPr>
          </a:p>
          <a:p>
            <a:r>
              <a:rPr lang="en-US" dirty="0"/>
              <a:t>- 2 </a:t>
            </a:r>
            <a:r>
              <a:rPr lang="en-US" dirty="0" err="1"/>
              <a:t>semaines</a:t>
            </a:r>
            <a:r>
              <a:rPr lang="en-US" dirty="0"/>
              <a:t> </a:t>
            </a:r>
            <a:r>
              <a:rPr lang="en-US" dirty="0" err="1"/>
              <a:t>mi-février</a:t>
            </a:r>
            <a:r>
              <a:rPr lang="en-US" dirty="0"/>
              <a:t> </a:t>
            </a:r>
          </a:p>
          <a:p>
            <a:r>
              <a:rPr lang="en-US" dirty="0"/>
              <a:t>- </a:t>
            </a:r>
            <a:r>
              <a:rPr lang="en-US" dirty="0" err="1"/>
              <a:t>Cours</a:t>
            </a:r>
            <a:r>
              <a:rPr lang="en-US" dirty="0"/>
              <a:t> </a:t>
            </a:r>
            <a:r>
              <a:rPr lang="en-US" dirty="0" err="1"/>
              <a:t>intensifs</a:t>
            </a:r>
            <a:r>
              <a:rPr lang="en-US" dirty="0"/>
              <a:t> : math, physique, </a:t>
            </a:r>
            <a:r>
              <a:rPr lang="en-US" dirty="0" err="1"/>
              <a:t>biologie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Analyse</a:t>
            </a:r>
            <a:r>
              <a:rPr lang="en-US" dirty="0"/>
              <a:t> </a:t>
            </a:r>
            <a:r>
              <a:rPr lang="en-US" dirty="0" err="1"/>
              <a:t>d’articles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Conférences</a:t>
            </a:r>
            <a:r>
              <a:rPr lang="en-US" dirty="0"/>
              <a:t>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UE de Master 1 au </a:t>
            </a:r>
            <a:r>
              <a:rPr lang="en-US" b="1" dirty="0" err="1">
                <a:solidFill>
                  <a:srgbClr val="002060"/>
                </a:solidFill>
              </a:rPr>
              <a:t>choix</a:t>
            </a:r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-</a:t>
            </a:r>
            <a:r>
              <a:rPr lang="en-US" dirty="0"/>
              <a:t> </a:t>
            </a:r>
            <a:r>
              <a:rPr lang="en-US" i="1" dirty="0" err="1"/>
              <a:t>Jeudi</a:t>
            </a:r>
            <a:r>
              <a:rPr lang="en-US" i="1" dirty="0"/>
              <a:t> </a:t>
            </a:r>
            <a:r>
              <a:rPr lang="en-US" i="1" dirty="0" err="1"/>
              <a:t>après-midi</a:t>
            </a:r>
            <a:r>
              <a:rPr lang="en-US" i="1" dirty="0"/>
              <a:t> du 2ème </a:t>
            </a:r>
            <a:r>
              <a:rPr lang="en-US" i="1" dirty="0" err="1"/>
              <a:t>semestre</a:t>
            </a:r>
            <a:endParaRPr lang="en-US" i="1" dirty="0"/>
          </a:p>
          <a:p>
            <a:pPr marL="285750" indent="-285750">
              <a:buFont typeface="Wingdings" pitchFamily="2" charset="2"/>
              <a:buChar char="Ø"/>
            </a:pPr>
            <a:endParaRPr lang="en-US" i="1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 err="1">
                <a:solidFill>
                  <a:srgbClr val="002060"/>
                </a:solidFill>
              </a:rPr>
              <a:t>Épreuve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orale</a:t>
            </a:r>
            <a:r>
              <a:rPr lang="en-US" b="1" dirty="0">
                <a:solidFill>
                  <a:srgbClr val="002060"/>
                </a:solidFill>
              </a:rPr>
              <a:t> : </a:t>
            </a:r>
            <a:r>
              <a:rPr lang="en-US" b="1" dirty="0" err="1">
                <a:solidFill>
                  <a:srgbClr val="002060"/>
                </a:solidFill>
              </a:rPr>
              <a:t>sélection</a:t>
            </a:r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- </a:t>
            </a:r>
            <a:r>
              <a:rPr lang="en-US" dirty="0" err="1"/>
              <a:t>Analyse</a:t>
            </a:r>
            <a:r>
              <a:rPr lang="en-US" dirty="0"/>
              <a:t> </a:t>
            </a:r>
            <a:r>
              <a:rPr lang="en-US" dirty="0" err="1"/>
              <a:t>d’article</a:t>
            </a:r>
            <a:r>
              <a:rPr lang="en-US" dirty="0"/>
              <a:t> 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Stage </a:t>
            </a:r>
            <a:r>
              <a:rPr lang="en-US" b="1" dirty="0" err="1">
                <a:solidFill>
                  <a:srgbClr val="002060"/>
                </a:solidFill>
              </a:rPr>
              <a:t>en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laboratoire</a:t>
            </a:r>
            <a:r>
              <a:rPr lang="en-US" b="1" dirty="0">
                <a:solidFill>
                  <a:srgbClr val="002060"/>
                </a:solidFill>
              </a:rPr>
              <a:t> </a:t>
            </a:r>
          </a:p>
          <a:p>
            <a:r>
              <a:rPr lang="en-US" dirty="0"/>
              <a:t>- </a:t>
            </a:r>
            <a:r>
              <a:rPr lang="en-US" dirty="0" err="1"/>
              <a:t>Juin-juillet-août</a:t>
            </a:r>
            <a:r>
              <a:rPr lang="en-US" dirty="0"/>
              <a:t> </a:t>
            </a:r>
          </a:p>
          <a:p>
            <a:pPr lvl="1"/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E6B921-F1DC-FB4B-84E3-3D00BB760AAE}"/>
              </a:ext>
            </a:extLst>
          </p:cNvPr>
          <p:cNvSpPr/>
          <p:nvPr/>
        </p:nvSpPr>
        <p:spPr>
          <a:xfrm>
            <a:off x="4608514" y="1157189"/>
            <a:ext cx="453548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C00000"/>
                </a:solidFill>
              </a:rPr>
              <a:t>Troisième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année</a:t>
            </a:r>
            <a:r>
              <a:rPr lang="en-US" b="1" dirty="0">
                <a:solidFill>
                  <a:srgbClr val="C00000"/>
                </a:solidFill>
              </a:rPr>
              <a:t> du Cursus </a:t>
            </a:r>
            <a:r>
              <a:rPr lang="en-US" b="1" dirty="0" err="1">
                <a:solidFill>
                  <a:srgbClr val="C00000"/>
                </a:solidFill>
              </a:rPr>
              <a:t>Santé</a:t>
            </a:r>
            <a:endParaRPr lang="en-US" b="1" dirty="0">
              <a:solidFill>
                <a:srgbClr val="C00000"/>
              </a:solidFill>
            </a:endParaRPr>
          </a:p>
          <a:p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 err="1">
                <a:solidFill>
                  <a:srgbClr val="002060"/>
                </a:solidFill>
              </a:rPr>
              <a:t>Journées</a:t>
            </a:r>
            <a:r>
              <a:rPr lang="en-US" b="1" dirty="0">
                <a:solidFill>
                  <a:srgbClr val="002060"/>
                </a:solidFill>
              </a:rPr>
              <a:t> de </a:t>
            </a:r>
            <a:r>
              <a:rPr lang="en-US" b="1" dirty="0" err="1">
                <a:solidFill>
                  <a:srgbClr val="002060"/>
                </a:solidFill>
              </a:rPr>
              <a:t>septembre</a:t>
            </a:r>
            <a:endParaRPr lang="en-US" b="1" dirty="0">
              <a:solidFill>
                <a:srgbClr val="002060"/>
              </a:solidFill>
            </a:endParaRPr>
          </a:p>
          <a:p>
            <a:r>
              <a:rPr lang="en-US" dirty="0"/>
              <a:t>- Week-end </a:t>
            </a:r>
            <a:r>
              <a:rPr lang="en-US" dirty="0" err="1"/>
              <a:t>prolonge</a:t>
            </a:r>
            <a:r>
              <a:rPr lang="en-US" dirty="0"/>
              <a:t>́ </a:t>
            </a:r>
            <a:r>
              <a:rPr lang="en-US" dirty="0" err="1"/>
              <a:t>début</a:t>
            </a:r>
            <a:r>
              <a:rPr lang="en-US" dirty="0"/>
              <a:t> </a:t>
            </a:r>
            <a:r>
              <a:rPr lang="en-US" dirty="0" err="1"/>
              <a:t>septembre</a:t>
            </a:r>
            <a:r>
              <a:rPr lang="en-US" dirty="0"/>
              <a:t> </a:t>
            </a:r>
          </a:p>
          <a:p>
            <a:r>
              <a:rPr lang="en-US" dirty="0"/>
              <a:t>- </a:t>
            </a:r>
            <a:r>
              <a:rPr lang="en-US" dirty="0" err="1"/>
              <a:t>Présentation</a:t>
            </a:r>
            <a:r>
              <a:rPr lang="en-US" dirty="0"/>
              <a:t> </a:t>
            </a:r>
            <a:r>
              <a:rPr lang="en-US" dirty="0" err="1"/>
              <a:t>orale</a:t>
            </a:r>
            <a:r>
              <a:rPr lang="en-US" dirty="0"/>
              <a:t> et poster</a:t>
            </a:r>
            <a:br>
              <a:rPr lang="en-US" dirty="0"/>
            </a:br>
            <a:r>
              <a:rPr lang="en-US" dirty="0"/>
              <a:t>- </a:t>
            </a:r>
            <a:r>
              <a:rPr lang="en-US" dirty="0" err="1"/>
              <a:t>Conférences</a:t>
            </a:r>
            <a:r>
              <a:rPr lang="en-US" dirty="0"/>
              <a:t>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 UE de Master 1 au </a:t>
            </a:r>
            <a:r>
              <a:rPr lang="en-US" b="1" dirty="0" err="1">
                <a:solidFill>
                  <a:srgbClr val="002060"/>
                </a:solidFill>
              </a:rPr>
              <a:t>choix</a:t>
            </a:r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- </a:t>
            </a:r>
            <a:r>
              <a:rPr lang="en-US" dirty="0"/>
              <a:t> </a:t>
            </a:r>
            <a:r>
              <a:rPr lang="en-US" i="1" dirty="0" err="1"/>
              <a:t>jeudi</a:t>
            </a:r>
            <a:r>
              <a:rPr lang="en-US" i="1" dirty="0"/>
              <a:t> </a:t>
            </a:r>
            <a:r>
              <a:rPr lang="en-US" i="1" dirty="0" err="1"/>
              <a:t>après-midi</a:t>
            </a:r>
            <a:r>
              <a:rPr lang="en-US" i="1" dirty="0"/>
              <a:t> du 2ème </a:t>
            </a:r>
            <a:r>
              <a:rPr lang="en-US" i="1" dirty="0" err="1"/>
              <a:t>semestre</a:t>
            </a:r>
            <a:endParaRPr lang="en-US" i="1" dirty="0"/>
          </a:p>
          <a:p>
            <a:r>
              <a:rPr lang="en-US" i="1" dirty="0"/>
              <a:t> </a:t>
            </a: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 Stage </a:t>
            </a:r>
            <a:r>
              <a:rPr lang="en-US" b="1" dirty="0" err="1">
                <a:solidFill>
                  <a:srgbClr val="002060"/>
                </a:solidFill>
              </a:rPr>
              <a:t>en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laboratoire</a:t>
            </a:r>
            <a:r>
              <a:rPr lang="en-US" b="1" dirty="0">
                <a:solidFill>
                  <a:srgbClr val="002060"/>
                </a:solidFill>
              </a:rPr>
              <a:t> </a:t>
            </a:r>
          </a:p>
          <a:p>
            <a:r>
              <a:rPr lang="en-US" dirty="0"/>
              <a:t>- </a:t>
            </a:r>
            <a:r>
              <a:rPr lang="en-US" dirty="0" err="1"/>
              <a:t>Juin-juillet-août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7817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FCFE48-CFDC-9644-871D-BD64DBB4E904}"/>
              </a:ext>
            </a:extLst>
          </p:cNvPr>
          <p:cNvSpPr/>
          <p:nvPr/>
        </p:nvSpPr>
        <p:spPr>
          <a:xfrm>
            <a:off x="1" y="0"/>
            <a:ext cx="9144000" cy="7021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AE34F9F-64DF-CA46-9A98-B75436DAE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9" y="26487"/>
            <a:ext cx="1289957" cy="65931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E923B3D-12B2-9548-8392-ED9718D6A048}"/>
              </a:ext>
            </a:extLst>
          </p:cNvPr>
          <p:cNvSpPr txBox="1"/>
          <p:nvPr/>
        </p:nvSpPr>
        <p:spPr>
          <a:xfrm>
            <a:off x="0" y="13655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Dossier de candidature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2086F9C-04B5-1448-BEB5-FF996511E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012" y="64138"/>
            <a:ext cx="1147689" cy="5738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3CF67E-8B64-8540-A3B4-3A408C6194ED}"/>
              </a:ext>
            </a:extLst>
          </p:cNvPr>
          <p:cNvSpPr txBox="1"/>
          <p:nvPr/>
        </p:nvSpPr>
        <p:spPr>
          <a:xfrm>
            <a:off x="-36512" y="920012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Double Cursus Rabelais et Ecole de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l’Inserm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Liliane Bettencourt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D3EBC8-E19B-AA45-BBB5-8AFC3B263188}"/>
              </a:ext>
            </a:extLst>
          </p:cNvPr>
          <p:cNvSpPr/>
          <p:nvPr/>
        </p:nvSpPr>
        <p:spPr>
          <a:xfrm>
            <a:off x="333633" y="1599560"/>
            <a:ext cx="85014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Dossier de candidature </a:t>
            </a:r>
            <a:r>
              <a:rPr lang="en-US" dirty="0" err="1"/>
              <a:t>commun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C00000"/>
                </a:solidFill>
              </a:rPr>
              <a:t>Curriculum vitae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en-US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US" b="1" dirty="0" err="1">
                <a:solidFill>
                  <a:srgbClr val="C00000"/>
                </a:solidFill>
              </a:rPr>
              <a:t>Lettre</a:t>
            </a:r>
            <a:r>
              <a:rPr lang="en-US" b="1" dirty="0">
                <a:solidFill>
                  <a:srgbClr val="C00000"/>
                </a:solidFill>
              </a:rPr>
              <a:t> de motivation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en-US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US" b="1" dirty="0" err="1">
                <a:solidFill>
                  <a:srgbClr val="C00000"/>
                </a:solidFill>
              </a:rPr>
              <a:t>Analyse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d’article</a:t>
            </a:r>
            <a:endParaRPr lang="en-US" b="1" dirty="0">
              <a:solidFill>
                <a:srgbClr val="C00000"/>
              </a:solidFill>
            </a:endParaRPr>
          </a:p>
          <a:p>
            <a:pPr marL="1200150" lvl="2" indent="-285750">
              <a:buFont typeface="Wingdings" pitchFamily="2" charset="2"/>
              <a:buChar char="Ø"/>
            </a:pPr>
            <a:endParaRPr lang="en-US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C00000"/>
                </a:solidFill>
              </a:rPr>
              <a:t>Entretien </a:t>
            </a:r>
            <a:r>
              <a:rPr lang="en-US" b="1" dirty="0" err="1">
                <a:solidFill>
                  <a:srgbClr val="C00000"/>
                </a:solidFill>
              </a:rPr>
              <a:t>motivationnel</a:t>
            </a:r>
            <a:endParaRPr lang="en-US" b="1" dirty="0">
              <a:solidFill>
                <a:srgbClr val="C00000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err="1"/>
              <a:t>Seulement</a:t>
            </a:r>
            <a:r>
              <a:rPr lang="en-US" dirty="0"/>
              <a:t> pour le Double Cursus Rabelais (début </a:t>
            </a:r>
            <a:r>
              <a:rPr lang="en-US" dirty="0" err="1"/>
              <a:t>décembre</a:t>
            </a:r>
            <a:r>
              <a:rPr lang="en-US" dirty="0"/>
              <a:t> 2022)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Avec </a:t>
            </a:r>
            <a:r>
              <a:rPr lang="en-US" dirty="0" err="1"/>
              <a:t>l’équipe</a:t>
            </a:r>
            <a:r>
              <a:rPr lang="en-US" dirty="0"/>
              <a:t> </a:t>
            </a:r>
            <a:r>
              <a:rPr lang="en-US" dirty="0" err="1"/>
              <a:t>pédagogique</a:t>
            </a:r>
            <a:r>
              <a:rPr lang="en-US" dirty="0"/>
              <a:t> : </a:t>
            </a:r>
            <a:r>
              <a:rPr lang="en-US" dirty="0" err="1"/>
              <a:t>présentation</a:t>
            </a:r>
            <a:r>
              <a:rPr lang="en-US" dirty="0"/>
              <a:t> </a:t>
            </a:r>
            <a:r>
              <a:rPr lang="en-US" dirty="0" err="1"/>
              <a:t>personnelle</a:t>
            </a:r>
            <a:r>
              <a:rPr lang="en-US" dirty="0"/>
              <a:t> et </a:t>
            </a:r>
            <a:r>
              <a:rPr lang="en-US" dirty="0" err="1"/>
              <a:t>analyse</a:t>
            </a:r>
            <a:r>
              <a:rPr lang="en-US" dirty="0"/>
              <a:t> </a:t>
            </a:r>
            <a:r>
              <a:rPr lang="en-US" dirty="0" err="1"/>
              <a:t>scientifique</a:t>
            </a:r>
            <a:r>
              <a:rPr lang="en-US" dirty="0"/>
              <a:t> de </a:t>
            </a:r>
            <a:r>
              <a:rPr lang="en-US" dirty="0" err="1"/>
              <a:t>l’article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505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FCFE48-CFDC-9644-871D-BD64DBB4E904}"/>
              </a:ext>
            </a:extLst>
          </p:cNvPr>
          <p:cNvSpPr/>
          <p:nvPr/>
        </p:nvSpPr>
        <p:spPr>
          <a:xfrm>
            <a:off x="1" y="0"/>
            <a:ext cx="9144000" cy="7021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AE34F9F-64DF-CA46-9A98-B75436DAE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9" y="26487"/>
            <a:ext cx="1289957" cy="65931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E923B3D-12B2-9548-8392-ED9718D6A048}"/>
              </a:ext>
            </a:extLst>
          </p:cNvPr>
          <p:cNvSpPr txBox="1"/>
          <p:nvPr/>
        </p:nvSpPr>
        <p:spPr>
          <a:xfrm>
            <a:off x="0" y="13655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Dossier de candidature DC Rabelais et Ecole Inserm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2086F9C-04B5-1448-BEB5-FF996511E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012" y="64138"/>
            <a:ext cx="1147689" cy="5738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3CF67E-8B64-8540-A3B4-3A408C6194ED}"/>
              </a:ext>
            </a:extLst>
          </p:cNvPr>
          <p:cNvSpPr txBox="1"/>
          <p:nvPr/>
        </p:nvSpPr>
        <p:spPr>
          <a:xfrm>
            <a:off x="-36512" y="920012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Curriculum vitae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867F02-33D5-504A-8128-AF385975A9A5}"/>
              </a:ext>
            </a:extLst>
          </p:cNvPr>
          <p:cNvSpPr/>
          <p:nvPr/>
        </p:nvSpPr>
        <p:spPr>
          <a:xfrm>
            <a:off x="383618" y="1599560"/>
            <a:ext cx="83037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Parcours</a:t>
            </a:r>
            <a:r>
              <a:rPr lang="en-US" b="1" dirty="0"/>
              <a:t> </a:t>
            </a:r>
            <a:r>
              <a:rPr lang="en-US" b="1" dirty="0" err="1"/>
              <a:t>scolaire</a:t>
            </a:r>
            <a:r>
              <a:rPr lang="en-US" b="1" dirty="0"/>
              <a:t> et </a:t>
            </a:r>
            <a:r>
              <a:rPr lang="en-US" b="1" dirty="0" err="1"/>
              <a:t>universitaire</a:t>
            </a:r>
            <a:endParaRPr lang="en-US" b="1" dirty="0"/>
          </a:p>
          <a:p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Parcours</a:t>
            </a:r>
            <a:r>
              <a:rPr lang="en-US" b="1" dirty="0"/>
              <a:t> extra-</a:t>
            </a:r>
            <a:r>
              <a:rPr lang="en-US" b="1" dirty="0" err="1"/>
              <a:t>scolaire</a:t>
            </a:r>
            <a:r>
              <a:rPr lang="en-US" b="1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Activités</a:t>
            </a:r>
            <a:r>
              <a:rPr lang="en-US" dirty="0"/>
              <a:t> </a:t>
            </a:r>
            <a:r>
              <a:rPr lang="en-US" dirty="0" err="1"/>
              <a:t>sportives</a:t>
            </a:r>
            <a:r>
              <a:rPr lang="en-US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Vie associative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Emplois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...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427122"/>
      </p:ext>
    </p:extLst>
  </p:cSld>
  <p:clrMapOvr>
    <a:masterClrMapping/>
  </p:clrMapOvr>
</p:sld>
</file>

<file path=ppt/theme/theme1.xml><?xml version="1.0" encoding="utf-8"?>
<a:theme xmlns:a="http://schemas.openxmlformats.org/drawingml/2006/main" name="Oriann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anne" id="{25635256-01C2-5248-8F5E-D8A4B5231049}" vid="{264D10B8-C857-3840-A91D-A72E01C0A9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Orianne</Template>
  <TotalTime>625</TotalTime>
  <Words>747</Words>
  <Application>Microsoft Macintosh PowerPoint</Application>
  <PresentationFormat>Affichage à l'écran (4:3)</PresentationFormat>
  <Paragraphs>150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0" baseType="lpstr">
      <vt:lpstr>Arial</vt:lpstr>
      <vt:lpstr>arimo</vt:lpstr>
      <vt:lpstr>Calibri</vt:lpstr>
      <vt:lpstr>Calibri Light</vt:lpstr>
      <vt:lpstr>Wingdings</vt:lpstr>
      <vt:lpstr>Orianne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Orianne VILLARD</dc:creator>
  <cp:lastModifiedBy>stefan matecki</cp:lastModifiedBy>
  <cp:revision>37</cp:revision>
  <dcterms:created xsi:type="dcterms:W3CDTF">2020-12-15T13:25:07Z</dcterms:created>
  <dcterms:modified xsi:type="dcterms:W3CDTF">2024-08-27T05:36:18Z</dcterms:modified>
</cp:coreProperties>
</file>